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6A11B-3BBC-4942-93B8-A3DA45FCF509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Образец текста</a:t>
            </a:r>
          </a:p>
          <a:p>
            <a:pPr lvl="1"/>
            <a:r>
              <a:rPr lang="de-DE"/>
              <a:t>Второй уровень</a:t>
            </a:r>
          </a:p>
          <a:p>
            <a:pPr lvl="2"/>
            <a:r>
              <a:rPr lang="de-DE"/>
              <a:t>Третий уровень</a:t>
            </a:r>
          </a:p>
          <a:p>
            <a:pPr lvl="3"/>
            <a:r>
              <a:rPr lang="de-DE"/>
              <a:t>Четвертый уровень</a:t>
            </a:r>
          </a:p>
          <a:p>
            <a:pPr lvl="4"/>
            <a:r>
              <a:rPr lang="de-DE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3EB09-05A5-6140-9731-4E533BA63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0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Отклонение</a:t>
            </a:r>
            <a:r>
              <a:rPr lang="ru-RU" baseline="0" dirty="0"/>
              <a:t> – </a:t>
            </a:r>
            <a:r>
              <a:rPr lang="ru-RU" baseline="0" dirty="0" err="1"/>
              <a:t>остранение</a:t>
            </a:r>
            <a:r>
              <a:rPr lang="ru-RU" baseline="0" dirty="0"/>
              <a:t> – динамизм (раскачивание и разработка ландшафта языка) – </a:t>
            </a:r>
            <a:r>
              <a:rPr lang="ru-RU" baseline="0" dirty="0" err="1"/>
              <a:t>перформативность</a:t>
            </a:r>
            <a:r>
              <a:rPr lang="ru-RU" baseline="0" dirty="0"/>
              <a:t> и озвучивание смысла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B09-05A5-6140-9731-4E533BA633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5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8. und 9. Strophe, V. 139-148, „eine wesentliche Bestimmung des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Seyns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das der Name Dionysos nennt“: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„Darum denken wir auch dabei der Himmlischen, die sonst / Da gewesen und die kehren in richtiger Zeit, / Darum singen sie auch mit Ernst die Sänger den Weingott / Und nicht eitel erdacht tönet dem alten das Lob. // Ja! Sie sagen mit Recht, er söhne den Tag mit der Nacht aus, / Führe des Himmels Gestirn ewig hinunter, hinauf, / Allzeit froh, wie das Laub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immergrünenden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Fichte, / Das er liebt, und der Kranz, den er von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gewählt, / Weil er bleibet und selbst die Spur der entflohenen Götter / Götterlosen hinab unter das Finstere bringt“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B09-05A5-6140-9731-4E533BA633C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2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скадр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854452"/>
            <a:ext cx="7772400" cy="978408"/>
          </a:xfrm>
        </p:spPr>
        <p:txBody>
          <a:bodyPr/>
          <a:lstStyle/>
          <a:p>
            <a:r>
              <a:rPr lang="ru-RU" sz="3600" b="1" dirty="0" err="1">
                <a:latin typeface="Baskerville"/>
                <a:cs typeface="Baskerville"/>
              </a:rPr>
              <a:t>Гёльдерлин</a:t>
            </a:r>
            <a:r>
              <a:rPr lang="ru-RU" sz="3600" b="1" dirty="0">
                <a:latin typeface="Baskerville"/>
                <a:cs typeface="Baskerville"/>
              </a:rPr>
              <a:t> в прочтении Хайдеггера: </a:t>
            </a:r>
            <a:br>
              <a:rPr lang="ru-RU" sz="3600" b="1" dirty="0">
                <a:latin typeface="Baskerville"/>
                <a:cs typeface="Baskerville"/>
              </a:rPr>
            </a:br>
            <a:r>
              <a:rPr lang="ru-RU" sz="3600" dirty="0">
                <a:latin typeface="Baskerville"/>
                <a:cs typeface="Baskerville"/>
              </a:rPr>
              <a:t>как диалог философии с поэзией позволяет раскрыть «иные начала» мышления?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2725" y="4622686"/>
            <a:ext cx="7772400" cy="877824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latin typeface="Baskerville"/>
                <a:cs typeface="Baskerville"/>
              </a:rPr>
              <a:t>Сафронова Наталия</a:t>
            </a:r>
            <a:r>
              <a:rPr lang="en-GB" sz="1600" dirty="0">
                <a:latin typeface="Baskerville"/>
                <a:cs typeface="Baskerville"/>
              </a:rPr>
              <a:t>, </a:t>
            </a:r>
            <a:r>
              <a:rPr lang="ru-RU" sz="1600" dirty="0">
                <a:latin typeface="Baskerville"/>
                <a:cs typeface="Baskerville"/>
              </a:rPr>
              <a:t>аспирантка каф. ИЗФ </a:t>
            </a:r>
            <a:br>
              <a:rPr lang="ru-RU" sz="1600" dirty="0">
                <a:latin typeface="Baskerville"/>
                <a:cs typeface="Baskerville"/>
              </a:rPr>
            </a:br>
            <a:r>
              <a:rPr lang="ru-RU" sz="1600" dirty="0">
                <a:latin typeface="Baskerville"/>
                <a:cs typeface="Baskerville"/>
              </a:rPr>
              <a:t>Философского факультета МГУ</a:t>
            </a:r>
          </a:p>
          <a:p>
            <a:pPr algn="r"/>
            <a:r>
              <a:rPr lang="ru-RU" sz="1600" dirty="0">
                <a:latin typeface="Baskerville"/>
                <a:cs typeface="Baskerville"/>
              </a:rPr>
              <a:t>Тема диссертации:</a:t>
            </a:r>
            <a:br>
              <a:rPr lang="ru-RU" sz="1600" dirty="0">
                <a:latin typeface="Baskerville"/>
                <a:cs typeface="Baskerville"/>
              </a:rPr>
            </a:br>
            <a:r>
              <a:rPr lang="ru-RU" sz="1600" b="1" dirty="0">
                <a:latin typeface="Baskerville"/>
                <a:cs typeface="Baskerville"/>
              </a:rPr>
              <a:t>«Истолкование поэзии Фр. </a:t>
            </a:r>
            <a:r>
              <a:rPr lang="ru-RU" sz="1600" b="1" dirty="0" err="1">
                <a:latin typeface="Baskerville"/>
                <a:cs typeface="Baskerville"/>
              </a:rPr>
              <a:t>Гёльдерлина</a:t>
            </a:r>
            <a:r>
              <a:rPr lang="ru-RU" sz="1600" b="1" dirty="0">
                <a:latin typeface="Baskerville"/>
                <a:cs typeface="Baskerville"/>
              </a:rPr>
              <a:t> </a:t>
            </a:r>
            <a:br>
              <a:rPr lang="ru-RU" sz="1600" b="1" dirty="0">
                <a:latin typeface="Baskerville"/>
                <a:cs typeface="Baskerville"/>
              </a:rPr>
            </a:br>
            <a:r>
              <a:rPr lang="ru-RU" sz="1600" b="1" dirty="0">
                <a:latin typeface="Baskerville"/>
                <a:cs typeface="Baskerville"/>
              </a:rPr>
              <a:t>в поздней философии М. Хайдеггера»</a:t>
            </a:r>
          </a:p>
          <a:p>
            <a:pPr algn="r"/>
            <a:r>
              <a:rPr lang="ru-RU" sz="1600" dirty="0">
                <a:latin typeface="Baskerville"/>
                <a:cs typeface="Baskerville"/>
              </a:rPr>
              <a:t>Научный руководитель: </a:t>
            </a:r>
            <a:r>
              <a:rPr lang="ru-RU" sz="1600" dirty="0" err="1">
                <a:latin typeface="Baskerville"/>
                <a:cs typeface="Baskerville"/>
              </a:rPr>
              <a:t>Фалёв</a:t>
            </a:r>
            <a:r>
              <a:rPr lang="ru-RU" sz="1600" dirty="0">
                <a:latin typeface="Baskerville"/>
                <a:cs typeface="Baskerville"/>
              </a:rPr>
              <a:t> Егор Валерьевич</a:t>
            </a:r>
          </a:p>
        </p:txBody>
      </p:sp>
      <p:pic>
        <p:nvPicPr>
          <p:cNvPr id="5" name="Изображение 4" descr="ph024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1" y="3978093"/>
            <a:ext cx="3022114" cy="23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9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780673"/>
            <a:ext cx="8165009" cy="5218862"/>
          </a:xfrm>
        </p:spPr>
        <p:txBody>
          <a:bodyPr>
            <a:normAutofit/>
          </a:bodyPr>
          <a:lstStyle/>
          <a:p>
            <a:r>
              <a:rPr lang="de-DE" sz="2400" dirty="0">
                <a:effectLst/>
                <a:latin typeface="Baskerville"/>
                <a:cs typeface="Baskerville"/>
              </a:rPr>
              <a:t>Heidegger, M. </a:t>
            </a:r>
            <a:r>
              <a:rPr lang="de-DE" sz="2400" i="1" dirty="0" err="1">
                <a:effectLst/>
                <a:latin typeface="Baskerville"/>
                <a:cs typeface="Baskerville"/>
              </a:rPr>
              <a:t>Gesamtaugabe</a:t>
            </a:r>
            <a:r>
              <a:rPr lang="de-DE" sz="2400" i="1" dirty="0">
                <a:effectLst/>
                <a:latin typeface="Baskerville"/>
                <a:cs typeface="Baskerville"/>
              </a:rPr>
              <a:t>. </a:t>
            </a:r>
            <a:r>
              <a:rPr lang="de-DE" sz="2400" dirty="0">
                <a:effectLst/>
                <a:latin typeface="Baskerville"/>
                <a:cs typeface="Baskerville"/>
              </a:rPr>
              <a:t>Band 39: </a:t>
            </a:r>
            <a:r>
              <a:rPr lang="de-DE" sz="2400" i="1" dirty="0">
                <a:effectLst/>
                <a:latin typeface="Baskerville"/>
                <a:cs typeface="Baskerville"/>
              </a:rPr>
              <a:t>Hölderlins Hymnen „Germanien“ und „Der Rhein“</a:t>
            </a:r>
            <a:r>
              <a:rPr lang="ru-RU" sz="2400" dirty="0">
                <a:effectLst/>
                <a:latin typeface="Baskerville"/>
                <a:cs typeface="Baskerville"/>
              </a:rPr>
              <a:t> (</a:t>
            </a:r>
            <a:r>
              <a:rPr lang="de-DE" sz="2400" dirty="0" err="1">
                <a:effectLst/>
                <a:latin typeface="Baskerville"/>
                <a:cs typeface="Baskerville"/>
              </a:rPr>
              <a:t>F.a.M</a:t>
            </a:r>
            <a:r>
              <a:rPr lang="de-DE" sz="2400" dirty="0">
                <a:effectLst/>
                <a:latin typeface="Baskerville"/>
                <a:cs typeface="Baskerville"/>
              </a:rPr>
              <a:t>.: 19</a:t>
            </a:r>
            <a:r>
              <a:rPr lang="ru-RU" sz="2400" dirty="0">
                <a:effectLst/>
                <a:latin typeface="Baskerville"/>
                <a:cs typeface="Baskerville"/>
              </a:rPr>
              <a:t>80)</a:t>
            </a:r>
            <a:r>
              <a:rPr lang="de-DE" sz="2400" dirty="0">
                <a:effectLst/>
                <a:latin typeface="Baskerville"/>
                <a:cs typeface="Baskerville"/>
              </a:rPr>
              <a:t>.</a:t>
            </a:r>
            <a:br>
              <a:rPr lang="ru-RU" sz="2400" dirty="0">
                <a:effectLst/>
                <a:latin typeface="Baskerville"/>
                <a:cs typeface="Baskerville"/>
              </a:rPr>
            </a:br>
            <a:endParaRPr lang="ru-RU" sz="2400" dirty="0">
              <a:effectLst/>
              <a:latin typeface="Baskerville"/>
              <a:cs typeface="Baskerville"/>
            </a:endParaRPr>
          </a:p>
          <a:p>
            <a:r>
              <a:rPr lang="de-DE" sz="2400" dirty="0">
                <a:effectLst/>
                <a:latin typeface="Baskerville"/>
                <a:cs typeface="Baskerville"/>
              </a:rPr>
              <a:t>Heidegger, M. </a:t>
            </a:r>
            <a:r>
              <a:rPr lang="de-DE" sz="2400" i="1" dirty="0" err="1">
                <a:effectLst/>
                <a:latin typeface="Baskerville"/>
                <a:cs typeface="Baskerville"/>
              </a:rPr>
              <a:t>Gesamtaugabe</a:t>
            </a:r>
            <a:r>
              <a:rPr lang="de-DE" sz="2400" i="1" dirty="0">
                <a:effectLst/>
                <a:latin typeface="Baskerville"/>
                <a:cs typeface="Baskerville"/>
              </a:rPr>
              <a:t>. </a:t>
            </a:r>
            <a:r>
              <a:rPr lang="de-DE" sz="2400" dirty="0">
                <a:effectLst/>
                <a:latin typeface="Baskerville"/>
                <a:cs typeface="Baskerville"/>
              </a:rPr>
              <a:t>Band 52: </a:t>
            </a:r>
            <a:r>
              <a:rPr lang="de-DE" sz="2400" i="1" dirty="0">
                <a:effectLst/>
                <a:latin typeface="Baskerville"/>
                <a:cs typeface="Baskerville"/>
              </a:rPr>
              <a:t>Hölderlins Hymne „Andenken“</a:t>
            </a:r>
            <a:r>
              <a:rPr lang="de-DE" sz="2400" dirty="0">
                <a:effectLst/>
                <a:latin typeface="Baskerville"/>
                <a:cs typeface="Baskerville"/>
              </a:rPr>
              <a:t> (</a:t>
            </a:r>
            <a:r>
              <a:rPr lang="de-DE" sz="2400" dirty="0" err="1">
                <a:effectLst/>
                <a:latin typeface="Baskerville"/>
                <a:cs typeface="Baskerville"/>
              </a:rPr>
              <a:t>F.a.M</a:t>
            </a:r>
            <a:r>
              <a:rPr lang="de-DE" sz="2400" dirty="0">
                <a:effectLst/>
                <a:latin typeface="Baskerville"/>
                <a:cs typeface="Baskerville"/>
              </a:rPr>
              <a:t>.: 19</a:t>
            </a:r>
            <a:r>
              <a:rPr lang="ru-RU" sz="2400" dirty="0">
                <a:effectLst/>
                <a:latin typeface="Baskerville"/>
                <a:cs typeface="Baskerville"/>
              </a:rPr>
              <a:t>8</a:t>
            </a:r>
            <a:r>
              <a:rPr lang="de-DE" sz="2400" dirty="0">
                <a:effectLst/>
                <a:latin typeface="Baskerville"/>
                <a:cs typeface="Baskerville"/>
              </a:rPr>
              <a:t>2).</a:t>
            </a:r>
            <a:br>
              <a:rPr lang="ru-RU" sz="2400" dirty="0">
                <a:effectLst/>
                <a:latin typeface="Baskerville"/>
                <a:cs typeface="Baskerville"/>
              </a:rPr>
            </a:br>
            <a:endParaRPr lang="ru-RU" sz="2400" dirty="0">
              <a:effectLst/>
              <a:latin typeface="Baskerville"/>
              <a:cs typeface="Baskerville"/>
            </a:endParaRPr>
          </a:p>
          <a:p>
            <a:r>
              <a:rPr lang="de-DE" sz="2400" dirty="0">
                <a:effectLst/>
                <a:latin typeface="Baskerville"/>
                <a:cs typeface="Baskerville"/>
              </a:rPr>
              <a:t>Heidegger, M. </a:t>
            </a:r>
            <a:r>
              <a:rPr lang="de-DE" sz="2400" i="1" dirty="0" err="1">
                <a:effectLst/>
                <a:latin typeface="Baskerville"/>
                <a:cs typeface="Baskerville"/>
              </a:rPr>
              <a:t>Gesamtaugabe</a:t>
            </a:r>
            <a:r>
              <a:rPr lang="de-DE" sz="2400" i="1" dirty="0">
                <a:effectLst/>
                <a:latin typeface="Baskerville"/>
                <a:cs typeface="Baskerville"/>
              </a:rPr>
              <a:t>. </a:t>
            </a:r>
            <a:r>
              <a:rPr lang="de-DE" sz="2400" dirty="0">
                <a:effectLst/>
                <a:latin typeface="Baskerville"/>
                <a:cs typeface="Baskerville"/>
              </a:rPr>
              <a:t>Band 53: </a:t>
            </a:r>
            <a:r>
              <a:rPr lang="de-DE" sz="2400" i="1" dirty="0">
                <a:effectLst/>
                <a:latin typeface="Baskerville"/>
                <a:cs typeface="Baskerville"/>
              </a:rPr>
              <a:t>Hölderlins Hymne </a:t>
            </a:r>
            <a:br>
              <a:rPr lang="ru-RU" sz="2400" i="1" dirty="0">
                <a:effectLst/>
                <a:latin typeface="Baskerville"/>
                <a:cs typeface="Baskerville"/>
              </a:rPr>
            </a:br>
            <a:r>
              <a:rPr lang="de-DE" sz="2400" i="1" dirty="0">
                <a:effectLst/>
                <a:latin typeface="Baskerville"/>
                <a:cs typeface="Baskerville"/>
              </a:rPr>
              <a:t>„Der </a:t>
            </a:r>
            <a:r>
              <a:rPr lang="de-DE" sz="2400" i="1" dirty="0" err="1">
                <a:effectLst/>
                <a:latin typeface="Baskerville"/>
                <a:cs typeface="Baskerville"/>
              </a:rPr>
              <a:t>Ister</a:t>
            </a:r>
            <a:r>
              <a:rPr lang="de-DE" sz="2400" i="1" dirty="0">
                <a:effectLst/>
                <a:latin typeface="Baskerville"/>
                <a:cs typeface="Baskerville"/>
              </a:rPr>
              <a:t>“</a:t>
            </a:r>
            <a:r>
              <a:rPr lang="de-DE" sz="2400" dirty="0">
                <a:effectLst/>
                <a:latin typeface="Baskerville"/>
                <a:cs typeface="Baskerville"/>
              </a:rPr>
              <a:t>. 2. Auflage (</a:t>
            </a:r>
            <a:r>
              <a:rPr lang="de-DE" sz="2400" dirty="0" err="1">
                <a:effectLst/>
                <a:latin typeface="Baskerville"/>
                <a:cs typeface="Baskerville"/>
              </a:rPr>
              <a:t>F.a.M</a:t>
            </a:r>
            <a:r>
              <a:rPr lang="de-DE" sz="2400" dirty="0">
                <a:effectLst/>
                <a:latin typeface="Baskerville"/>
                <a:cs typeface="Baskerville"/>
              </a:rPr>
              <a:t>.: </a:t>
            </a:r>
            <a:r>
              <a:rPr lang="ru-RU" sz="2400" dirty="0">
                <a:effectLst/>
                <a:latin typeface="Baskerville"/>
                <a:cs typeface="Baskerville"/>
              </a:rPr>
              <a:t>1984</a:t>
            </a:r>
            <a:r>
              <a:rPr lang="de-DE" sz="2400" dirty="0">
                <a:effectLst/>
                <a:latin typeface="Baskerville"/>
                <a:cs typeface="Baskerville"/>
              </a:rPr>
              <a:t>).</a:t>
            </a:r>
            <a:br>
              <a:rPr lang="ru-RU" sz="2400" dirty="0">
                <a:effectLst/>
                <a:latin typeface="Baskerville"/>
                <a:cs typeface="Baskerville"/>
              </a:rPr>
            </a:br>
            <a:endParaRPr lang="ru-RU" sz="2400" dirty="0">
              <a:effectLst/>
              <a:latin typeface="Baskerville"/>
              <a:cs typeface="Baskerville"/>
            </a:endParaRPr>
          </a:p>
          <a:p>
            <a:r>
              <a:rPr lang="de-DE" sz="2400" dirty="0">
                <a:effectLst/>
                <a:latin typeface="Baskerville"/>
                <a:cs typeface="Baskerville"/>
              </a:rPr>
              <a:t>Heidegger, M. </a:t>
            </a:r>
            <a:r>
              <a:rPr lang="de-DE" sz="2400" i="1" dirty="0" err="1">
                <a:effectLst/>
                <a:latin typeface="Baskerville"/>
                <a:cs typeface="Baskerville"/>
              </a:rPr>
              <a:t>Gesamtaugabe</a:t>
            </a:r>
            <a:r>
              <a:rPr lang="de-DE" sz="2400" i="1" dirty="0">
                <a:effectLst/>
                <a:latin typeface="Baskerville"/>
                <a:cs typeface="Baskerville"/>
              </a:rPr>
              <a:t>. </a:t>
            </a:r>
            <a:r>
              <a:rPr lang="de-DE" sz="2400" dirty="0">
                <a:effectLst/>
                <a:latin typeface="Baskerville"/>
                <a:cs typeface="Baskerville"/>
              </a:rPr>
              <a:t>Band </a:t>
            </a:r>
            <a:r>
              <a:rPr lang="en-US" sz="2400" dirty="0">
                <a:effectLst/>
                <a:latin typeface="Baskerville"/>
                <a:cs typeface="Baskerville"/>
              </a:rPr>
              <a:t>75: </a:t>
            </a:r>
            <a:r>
              <a:rPr lang="en-US" sz="2400" i="1" dirty="0" err="1">
                <a:effectLst/>
                <a:latin typeface="Baskerville"/>
                <a:cs typeface="Baskerville"/>
              </a:rPr>
              <a:t>Zu</a:t>
            </a:r>
            <a:r>
              <a:rPr lang="en-US" sz="2400" i="1" dirty="0">
                <a:effectLst/>
                <a:latin typeface="Baskerville"/>
                <a:cs typeface="Baskerville"/>
              </a:rPr>
              <a:t> </a:t>
            </a:r>
            <a:r>
              <a:rPr lang="en-US" sz="2400" i="1" dirty="0" err="1">
                <a:effectLst/>
                <a:latin typeface="Baskerville"/>
                <a:cs typeface="Baskerville"/>
              </a:rPr>
              <a:t>Hölderlin</a:t>
            </a:r>
            <a:r>
              <a:rPr lang="en-US" sz="2400" i="1" dirty="0">
                <a:effectLst/>
                <a:latin typeface="Baskerville"/>
                <a:cs typeface="Baskerville"/>
              </a:rPr>
              <a:t>.</a:t>
            </a:r>
            <a:r>
              <a:rPr lang="ru-RU" sz="2400" i="1" dirty="0">
                <a:effectLst/>
                <a:latin typeface="Baskerville"/>
                <a:cs typeface="Baskerville"/>
              </a:rPr>
              <a:t> </a:t>
            </a:r>
            <a:r>
              <a:rPr lang="en-US" sz="2400" i="1" dirty="0" err="1">
                <a:effectLst/>
                <a:latin typeface="Baskerville"/>
                <a:cs typeface="Baskerville"/>
              </a:rPr>
              <a:t>Griechenlandreisen</a:t>
            </a:r>
            <a:r>
              <a:rPr lang="en-US" sz="2400" dirty="0">
                <a:effectLst/>
                <a:latin typeface="Baskerville"/>
                <a:cs typeface="Baskerville"/>
              </a:rPr>
              <a:t> </a:t>
            </a:r>
            <a:r>
              <a:rPr lang="de-DE" sz="2400" dirty="0">
                <a:effectLst/>
                <a:latin typeface="Baskerville"/>
                <a:cs typeface="Baskerville"/>
              </a:rPr>
              <a:t>(</a:t>
            </a:r>
            <a:r>
              <a:rPr lang="de-DE" sz="2400" dirty="0" err="1">
                <a:effectLst/>
                <a:latin typeface="Baskerville"/>
                <a:cs typeface="Baskerville"/>
              </a:rPr>
              <a:t>F.a.M</a:t>
            </a:r>
            <a:r>
              <a:rPr lang="de-DE" sz="2400" dirty="0">
                <a:effectLst/>
                <a:latin typeface="Baskerville"/>
                <a:cs typeface="Baskerville"/>
              </a:rPr>
              <a:t>.: 2000).</a:t>
            </a:r>
            <a:r>
              <a:rPr lang="ru-RU" sz="2400" dirty="0">
                <a:effectLst/>
                <a:latin typeface="Baskerville"/>
                <a:cs typeface="Baskerville"/>
              </a:rPr>
              <a:t> </a:t>
            </a:r>
            <a:endParaRPr lang="ru-RU" sz="24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38773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Baskerville"/>
                <a:cs typeface="Baskerville"/>
              </a:rPr>
              <a:t>«Иное мышление» в </a:t>
            </a:r>
            <a:r>
              <a:rPr lang="ru-RU" sz="4000" dirty="0" err="1">
                <a:latin typeface="Baskerville"/>
                <a:cs typeface="Baskerville"/>
              </a:rPr>
              <a:t>хайдеггеровской</a:t>
            </a:r>
            <a:r>
              <a:rPr lang="ru-RU" sz="4000" dirty="0">
                <a:latin typeface="Baskerville"/>
                <a:cs typeface="Baskerville"/>
              </a:rPr>
              <a:t> методологии чтения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69311" y="1775800"/>
            <a:ext cx="8272235" cy="4257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effectLst/>
                <a:latin typeface="Baskerville"/>
                <a:cs typeface="Baskerville"/>
              </a:rPr>
              <a:t>«Мы </a:t>
            </a:r>
            <a:r>
              <a:rPr lang="ru-RU" sz="2000" b="1" dirty="0">
                <a:effectLst/>
                <a:latin typeface="Baskerville"/>
                <a:cs typeface="Baskerville"/>
              </a:rPr>
              <a:t>отвоёвываем</a:t>
            </a:r>
            <a:r>
              <a:rPr lang="ru-RU" sz="2000" dirty="0">
                <a:effectLst/>
                <a:latin typeface="Baskerville"/>
                <a:cs typeface="Baskerville"/>
              </a:rPr>
              <a:t> сквозь наличное стихотворение пространство поэтического сочинения</a:t>
            </a:r>
            <a:r>
              <a:rPr lang="de-DE" sz="2000" dirty="0">
                <a:effectLst/>
                <a:latin typeface="Baskerville"/>
                <a:cs typeface="Baskerville"/>
              </a:rPr>
              <a:t> (Dichtung)</a:t>
            </a:r>
            <a:r>
              <a:rPr lang="ru-RU" sz="2000" dirty="0">
                <a:effectLst/>
                <a:latin typeface="Baskerville"/>
                <a:cs typeface="Baskerville"/>
              </a:rPr>
              <a:t>. Битва за него в стихотворении – это </a:t>
            </a:r>
            <a:r>
              <a:rPr lang="ru-RU" sz="2000" b="1" dirty="0">
                <a:effectLst/>
                <a:latin typeface="Baskerville"/>
                <a:cs typeface="Baskerville"/>
              </a:rPr>
              <a:t>битва против самих себя</a:t>
            </a:r>
            <a:r>
              <a:rPr lang="ru-RU" sz="2000" dirty="0">
                <a:effectLst/>
                <a:latin typeface="Baskerville"/>
                <a:cs typeface="Baskerville"/>
              </a:rPr>
              <a:t>, в той мере, в какой наше повседневное вот-бытие исторгнуто из этого пространства, в какой мы, слепые, вялые и глухие, сидим на берегу и не видим, не слышим и не ощущаем </a:t>
            </a:r>
            <a:r>
              <a:rPr lang="ru-RU" sz="2000" b="1" dirty="0">
                <a:effectLst/>
                <a:latin typeface="Baskerville"/>
                <a:cs typeface="Baskerville"/>
              </a:rPr>
              <a:t>движения</a:t>
            </a:r>
            <a:r>
              <a:rPr lang="ru-RU" sz="2000" dirty="0">
                <a:effectLst/>
                <a:latin typeface="Baskerville"/>
                <a:cs typeface="Baskerville"/>
              </a:rPr>
              <a:t> морских волн» - </a:t>
            </a:r>
            <a:r>
              <a:rPr lang="de-DE" sz="2000" i="1" dirty="0">
                <a:effectLst/>
                <a:latin typeface="Baskerville"/>
                <a:cs typeface="Baskerville"/>
              </a:rPr>
              <a:t>GA 39, </a:t>
            </a:r>
            <a:r>
              <a:rPr lang="ru-RU" sz="2000" i="1" dirty="0">
                <a:effectLst/>
                <a:latin typeface="Baskerville"/>
                <a:cs typeface="Baskerville"/>
              </a:rPr>
              <a:t>22.</a:t>
            </a:r>
          </a:p>
          <a:p>
            <a:pPr algn="just"/>
            <a:r>
              <a:rPr lang="ru-RU" sz="2000" dirty="0">
                <a:effectLst/>
                <a:latin typeface="Baskerville"/>
                <a:cs typeface="Baskerville"/>
              </a:rPr>
              <a:t>«Нам не понять </a:t>
            </a:r>
            <a:r>
              <a:rPr lang="ru-RU" sz="2000" dirty="0" err="1">
                <a:effectLst/>
                <a:latin typeface="Baskerville"/>
                <a:cs typeface="Baskerville"/>
              </a:rPr>
              <a:t>водоворотности</a:t>
            </a:r>
            <a:r>
              <a:rPr lang="ru-RU" sz="2000" dirty="0">
                <a:effectLst/>
                <a:latin typeface="Baskerville"/>
                <a:cs typeface="Baskerville"/>
              </a:rPr>
              <a:t> разговора [в гимне «Германия], пока мы просто разглядываем его вместо того, чтобы </a:t>
            </a:r>
            <a:r>
              <a:rPr lang="ru-RU" sz="2000" b="1" dirty="0">
                <a:effectLst/>
                <a:latin typeface="Baskerville"/>
                <a:cs typeface="Baskerville"/>
              </a:rPr>
              <a:t>самим войти в его движение</a:t>
            </a:r>
            <a:r>
              <a:rPr lang="ru-RU" sz="2000" dirty="0">
                <a:effectLst/>
                <a:latin typeface="Baskerville"/>
                <a:cs typeface="Baskerville"/>
              </a:rPr>
              <a:t>,…чтобы выйти из нашего успокоенного положения наблюдателей. Это положение дел нужно расшатать, чтобы наше чтение больше не могло сохранять спокойное состояние </a:t>
            </a:r>
            <a:r>
              <a:rPr lang="ru-RU" sz="2000" b="1" dirty="0">
                <a:effectLst/>
                <a:latin typeface="Baskerville"/>
                <a:cs typeface="Baskerville"/>
              </a:rPr>
              <a:t>равнодушного считывания </a:t>
            </a:r>
            <a:r>
              <a:rPr lang="ru-RU" sz="2000" dirty="0">
                <a:effectLst/>
                <a:latin typeface="Baskerville"/>
                <a:cs typeface="Baskerville"/>
              </a:rPr>
              <a:t>текста» –</a:t>
            </a:r>
            <a:r>
              <a:rPr lang="ru-RU" sz="2000" i="1" dirty="0">
                <a:effectLst/>
                <a:latin typeface="Baskerville"/>
                <a:cs typeface="Baskerville"/>
              </a:rPr>
              <a:t> </a:t>
            </a:r>
            <a:r>
              <a:rPr lang="de-DE" sz="2000" i="1" dirty="0">
                <a:effectLst/>
                <a:latin typeface="Baskerville"/>
                <a:cs typeface="Baskerville"/>
              </a:rPr>
              <a:t>GA 39, 46.</a:t>
            </a:r>
            <a:endParaRPr lang="ru-RU" sz="2000" i="1" dirty="0">
              <a:effectLst/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39434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60579" y="2302889"/>
            <a:ext cx="3813031" cy="1429871"/>
          </a:xfrm>
        </p:spPr>
        <p:txBody>
          <a:bodyPr>
            <a:noAutofit/>
          </a:bodyPr>
          <a:lstStyle/>
          <a:p>
            <a:r>
              <a:rPr lang="ru-RU" sz="3600" dirty="0">
                <a:latin typeface="Baskerville"/>
                <a:cs typeface="Baskerville"/>
              </a:rPr>
              <a:t>«Иные начала мысли» в осмыслении </a:t>
            </a:r>
            <a:r>
              <a:rPr lang="ru-RU" sz="3600" b="1" dirty="0">
                <a:latin typeface="Baskerville"/>
                <a:cs typeface="Baskerville"/>
              </a:rPr>
              <a:t>речной поэзии</a:t>
            </a:r>
            <a:br>
              <a:rPr lang="ru-RU" sz="3600" dirty="0">
                <a:latin typeface="Baskerville"/>
                <a:cs typeface="Baskerville"/>
              </a:rPr>
            </a:br>
            <a:r>
              <a:rPr lang="ru-RU" sz="3600" dirty="0">
                <a:latin typeface="Baskerville"/>
                <a:cs typeface="Baskerville"/>
              </a:rPr>
              <a:t>(</a:t>
            </a:r>
            <a:r>
              <a:rPr lang="en-GB" sz="3600" dirty="0" err="1">
                <a:latin typeface="Baskerville"/>
                <a:cs typeface="Baskerville"/>
              </a:rPr>
              <a:t>Stromdichtung</a:t>
            </a:r>
            <a:r>
              <a:rPr lang="en-GB" sz="3600" dirty="0">
                <a:latin typeface="Baskerville"/>
                <a:cs typeface="Baskerville"/>
              </a:rPr>
              <a:t>)</a:t>
            </a:r>
            <a:br>
              <a:rPr lang="en-GB" sz="3600" dirty="0">
                <a:latin typeface="Baskerville"/>
                <a:cs typeface="Baskerville"/>
              </a:rPr>
            </a:br>
            <a:r>
              <a:rPr lang="ru-RU" sz="3600" dirty="0" err="1">
                <a:latin typeface="Baskerville"/>
                <a:cs typeface="Baskerville"/>
              </a:rPr>
              <a:t>Гёльдерлина</a:t>
            </a:r>
            <a:endParaRPr lang="ru-RU" sz="3600" dirty="0">
              <a:latin typeface="Baskerville"/>
              <a:cs typeface="Baskerville"/>
            </a:endParaRPr>
          </a:p>
        </p:txBody>
      </p:sp>
      <p:pic>
        <p:nvPicPr>
          <p:cNvPr id="7" name="Изображение 6" descr="csm_NP-Obere-Donau_Blick-vom-Eichfelsen_700x360_72fd5d5c4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r="9081"/>
          <a:stretch/>
        </p:blipFill>
        <p:spPr>
          <a:xfrm>
            <a:off x="288957" y="317509"/>
            <a:ext cx="4671622" cy="300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зображение 5" descr="Laufen-Uhwiesen_-_Schloss_Laufen_-_Rheinfall_-_Neuhausen_am_Rheinfall_2010-06-24_18-45-2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"/>
          <a:stretch/>
        </p:blipFill>
        <p:spPr>
          <a:xfrm>
            <a:off x="288957" y="3586025"/>
            <a:ext cx="4671622" cy="300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38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48830" y="263560"/>
            <a:ext cx="7568908" cy="1429871"/>
          </a:xfrm>
        </p:spPr>
        <p:txBody>
          <a:bodyPr>
            <a:noAutofit/>
          </a:bodyPr>
          <a:lstStyle/>
          <a:p>
            <a:r>
              <a:rPr lang="ru-RU" sz="3600" dirty="0" err="1">
                <a:latin typeface="Baskerville"/>
                <a:cs typeface="Baskerville"/>
              </a:rPr>
              <a:t>Противонаправленность</a:t>
            </a:r>
            <a:r>
              <a:rPr lang="ru-RU" sz="3600" dirty="0">
                <a:latin typeface="Baskerville"/>
                <a:cs typeface="Baskerville"/>
              </a:rPr>
              <a:t> «истока» (</a:t>
            </a:r>
            <a:r>
              <a:rPr lang="en-GB" sz="3600" dirty="0">
                <a:latin typeface="Baskerville"/>
                <a:cs typeface="Baskerville"/>
              </a:rPr>
              <a:t>der Ur</a:t>
            </a:r>
            <a:r>
              <a:rPr lang="en-US" sz="3600" dirty="0">
                <a:latin typeface="Baskerville"/>
                <a:cs typeface="Baskerville"/>
              </a:rPr>
              <a:t>s</a:t>
            </a:r>
            <a:r>
              <a:rPr lang="en-GB" sz="3600" dirty="0" err="1">
                <a:latin typeface="Baskerville"/>
                <a:cs typeface="Baskerville"/>
              </a:rPr>
              <a:t>prung</a:t>
            </a:r>
            <a:r>
              <a:rPr lang="en-GB" sz="3600" dirty="0">
                <a:latin typeface="Baskerville"/>
                <a:cs typeface="Baskerville"/>
              </a:rPr>
              <a:t>) </a:t>
            </a:r>
            <a:r>
              <a:rPr lang="ru-RU" sz="3600" dirty="0">
                <a:latin typeface="Baskerville"/>
                <a:cs typeface="Baskerville"/>
              </a:rPr>
              <a:t>и «проистёкшего» (</a:t>
            </a:r>
            <a:r>
              <a:rPr lang="en-GB" sz="3600" dirty="0">
                <a:latin typeface="Baskerville"/>
                <a:cs typeface="Baskerville"/>
              </a:rPr>
              <a:t>das </a:t>
            </a:r>
            <a:r>
              <a:rPr lang="en-GB" sz="3600" dirty="0" err="1">
                <a:latin typeface="Baskerville"/>
                <a:cs typeface="Baskerville"/>
              </a:rPr>
              <a:t>Entsprungene</a:t>
            </a:r>
            <a:r>
              <a:rPr lang="en-GB" sz="3600" dirty="0">
                <a:latin typeface="Baskerville"/>
                <a:cs typeface="Baskerville"/>
              </a:rPr>
              <a:t>)</a:t>
            </a:r>
            <a:endParaRPr lang="ru-RU" sz="3600" dirty="0">
              <a:latin typeface="Baskerville"/>
              <a:cs typeface="Baskerville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84102"/>
            <a:ext cx="4551024" cy="4257022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effectLst/>
                <a:latin typeface="Baskerville"/>
                <a:cs typeface="Baskerville"/>
              </a:rPr>
              <a:t>«Чистый исток – не тот, что просто испускает нечто из себя и бросает его на собственный произвол, это то начало, власть которого всегда опережает своим прыжком (</a:t>
            </a:r>
            <a:r>
              <a:rPr lang="de-DE" sz="1800" dirty="0">
                <a:effectLst/>
                <a:latin typeface="Baskerville"/>
                <a:cs typeface="Baskerville"/>
              </a:rPr>
              <a:t>überspringt) </a:t>
            </a:r>
            <a:r>
              <a:rPr lang="ru-RU" sz="1800" dirty="0">
                <a:effectLst/>
                <a:latin typeface="Baskerville"/>
                <a:cs typeface="Baskerville"/>
              </a:rPr>
              <a:t>проистёкшее, и забегая-вперёд, превосходит его своим </a:t>
            </a:r>
            <a:r>
              <a:rPr lang="ru-RU" sz="1800" dirty="0" err="1">
                <a:effectLst/>
                <a:latin typeface="Baskerville"/>
                <a:cs typeface="Baskerville"/>
              </a:rPr>
              <a:t>длением</a:t>
            </a:r>
            <a:r>
              <a:rPr lang="ru-RU" sz="1800" dirty="0">
                <a:effectLst/>
                <a:latin typeface="Baskerville"/>
                <a:cs typeface="Baskerville"/>
              </a:rPr>
              <a:t> (</a:t>
            </a:r>
            <a:r>
              <a:rPr lang="de-DE" sz="1800" dirty="0">
                <a:effectLst/>
                <a:latin typeface="Baskerville"/>
                <a:cs typeface="Baskerville"/>
              </a:rPr>
              <a:t>überdauert)</a:t>
            </a:r>
            <a:r>
              <a:rPr lang="ru-RU" sz="1800" dirty="0">
                <a:effectLst/>
                <a:latin typeface="Baskerville"/>
                <a:cs typeface="Baskerville"/>
              </a:rPr>
              <a:t> и </a:t>
            </a:r>
            <a:r>
              <a:rPr lang="ru-RU" sz="1800" dirty="0" err="1">
                <a:effectLst/>
                <a:latin typeface="Baskerville"/>
                <a:cs typeface="Baskerville"/>
              </a:rPr>
              <a:t>т.о</a:t>
            </a:r>
            <a:r>
              <a:rPr lang="ru-RU" sz="1800" dirty="0">
                <a:effectLst/>
                <a:latin typeface="Baskerville"/>
                <a:cs typeface="Baskerville"/>
              </a:rPr>
              <a:t>. присутствует, основывая пребывающее; присутствует не только в качестве остаточного действия чего-то прошлого, а в качестве забегающего-вперёд, которое является как началом, так и определяющим концом» - </a:t>
            </a:r>
            <a:r>
              <a:rPr lang="de-DE" sz="1800" i="1" dirty="0">
                <a:effectLst/>
              </a:rPr>
              <a:t>GA 39, S. 241.</a:t>
            </a:r>
            <a:endParaRPr lang="ru-RU" sz="1800" i="1" dirty="0"/>
          </a:p>
        </p:txBody>
      </p:sp>
      <p:pic>
        <p:nvPicPr>
          <p:cNvPr id="6" name="волны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0418" y="2188854"/>
            <a:ext cx="406400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Baskerville"/>
                <a:cs typeface="Baskerville"/>
              </a:rPr>
              <a:t>Странствие к «чужому» </a:t>
            </a:r>
            <a:r>
              <a:rPr lang="en-GB" sz="3600" dirty="0">
                <a:latin typeface="Baskerville"/>
                <a:cs typeface="Baskerville"/>
              </a:rPr>
              <a:t>(das </a:t>
            </a:r>
            <a:r>
              <a:rPr lang="en-GB" sz="3600" dirty="0" err="1">
                <a:latin typeface="Baskerville"/>
                <a:cs typeface="Baskerville"/>
              </a:rPr>
              <a:t>Fremde</a:t>
            </a:r>
            <a:r>
              <a:rPr lang="en-GB" sz="3600" dirty="0">
                <a:latin typeface="Baskerville"/>
                <a:cs typeface="Baskerville"/>
              </a:rPr>
              <a:t>) </a:t>
            </a:r>
            <a:r>
              <a:rPr lang="ru-RU" sz="3600" dirty="0">
                <a:latin typeface="Baskerville"/>
                <a:cs typeface="Baskerville"/>
              </a:rPr>
              <a:t>во имя обретения «своего»</a:t>
            </a:r>
            <a:r>
              <a:rPr lang="en-GB" sz="3600" dirty="0">
                <a:latin typeface="Baskerville"/>
                <a:cs typeface="Baskerville"/>
              </a:rPr>
              <a:t> (das </a:t>
            </a:r>
            <a:r>
              <a:rPr lang="en-GB" sz="3600" dirty="0" err="1">
                <a:latin typeface="Baskerville"/>
                <a:cs typeface="Baskerville"/>
              </a:rPr>
              <a:t>Eigene</a:t>
            </a:r>
            <a:r>
              <a:rPr lang="en-GB" sz="3600" dirty="0">
                <a:latin typeface="Baskerville"/>
                <a:cs typeface="Baskerville"/>
              </a:rPr>
              <a:t>)</a:t>
            </a:r>
            <a:endParaRPr lang="ru-RU" sz="3600" dirty="0">
              <a:latin typeface="Baskerville"/>
              <a:cs typeface="Baskerville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348" y="1613058"/>
            <a:ext cx="8168087" cy="2320950"/>
          </a:xfrm>
        </p:spPr>
        <p:txBody>
          <a:bodyPr>
            <a:normAutofit/>
          </a:bodyPr>
          <a:lstStyle/>
          <a:p>
            <a:r>
              <a:rPr lang="ru-RU" sz="2000" dirty="0"/>
              <a:t>«</a:t>
            </a:r>
            <a:r>
              <a:rPr lang="ru-RU" sz="2000" dirty="0">
                <a:latin typeface="Baskerville"/>
                <a:cs typeface="Baskerville"/>
              </a:rPr>
              <a:t>Обретение дома в своём собственном (</a:t>
            </a:r>
            <a:r>
              <a:rPr lang="de-DE" sz="2000" dirty="0">
                <a:latin typeface="Baskerville"/>
                <a:cs typeface="Baskerville"/>
              </a:rPr>
              <a:t>das </a:t>
            </a:r>
            <a:r>
              <a:rPr lang="de-DE" sz="2000" dirty="0" err="1">
                <a:latin typeface="Baskerville"/>
                <a:cs typeface="Baskerville"/>
              </a:rPr>
              <a:t>Heimischwerden</a:t>
            </a:r>
            <a:r>
              <a:rPr lang="de-DE" sz="2000" dirty="0">
                <a:latin typeface="Baskerville"/>
                <a:cs typeface="Baskerville"/>
              </a:rPr>
              <a:t> im Eigenen) </a:t>
            </a:r>
            <a:r>
              <a:rPr lang="ru-RU" sz="2000" dirty="0">
                <a:latin typeface="Baskerville"/>
                <a:cs typeface="Baskerville"/>
              </a:rPr>
              <a:t>предполагает, что человек вначале, по большей части и иногда даже - навеки, лишён дома. А это, в свою очередь, означает, что человек не узнаёт собственный дом, отрицает и</a:t>
            </a:r>
            <a:r>
              <a:rPr lang="de-DE" sz="2000" dirty="0">
                <a:latin typeface="Baskerville"/>
                <a:cs typeface="Baskerville"/>
              </a:rPr>
              <a:t> </a:t>
            </a:r>
            <a:r>
              <a:rPr lang="ru-RU" sz="2000" dirty="0">
                <a:latin typeface="Baskerville"/>
                <a:cs typeface="Baskerville"/>
              </a:rPr>
              <a:t>избегает его, даже должен отрицать его. </a:t>
            </a:r>
            <a:r>
              <a:rPr lang="ru-RU" sz="2000" b="1" dirty="0">
                <a:latin typeface="Baskerville"/>
                <a:cs typeface="Baskerville"/>
              </a:rPr>
              <a:t>Возвращение домой – это всегда путь сквозь чужое</a:t>
            </a:r>
            <a:r>
              <a:rPr lang="ru-RU" sz="2000" dirty="0">
                <a:latin typeface="Baskerville"/>
                <a:cs typeface="Baskerville"/>
              </a:rPr>
              <a:t> (</a:t>
            </a:r>
            <a:r>
              <a:rPr lang="de-DE" sz="2000" dirty="0">
                <a:latin typeface="Baskerville"/>
                <a:cs typeface="Baskerville"/>
              </a:rPr>
              <a:t>das Fremde)</a:t>
            </a:r>
            <a:r>
              <a:rPr lang="ru-RU" sz="2000" dirty="0">
                <a:latin typeface="Baskerville"/>
                <a:cs typeface="Baskerville"/>
              </a:rPr>
              <a:t>» – </a:t>
            </a:r>
            <a:r>
              <a:rPr lang="de-DE" sz="2000" i="1" dirty="0">
                <a:latin typeface="Baskerville"/>
                <a:cs typeface="Baskerville"/>
              </a:rPr>
              <a:t>GA 53, S. 61.</a:t>
            </a:r>
            <a:endParaRPr lang="de-DE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348" y="3871844"/>
            <a:ext cx="4810766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2000"/>
              </a:spcBef>
              <a:buBlip>
                <a:blip r:embed="rId2"/>
              </a:buBlip>
            </a:pPr>
            <a:r>
              <a:rPr lang="ru-RU" sz="20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«То, что тяжелей всего найти, - то своё и ближайшее, путь поиска которого длинней всего» - </a:t>
            </a:r>
            <a:r>
              <a:rPr lang="de-DE" sz="2000" i="1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GA 53, S. 123.</a:t>
            </a:r>
          </a:p>
          <a:p>
            <a:pPr marL="342900" lvl="0" indent="-342900">
              <a:spcBef>
                <a:spcPts val="2000"/>
              </a:spcBef>
              <a:buBlip>
                <a:blip r:embed="rId2"/>
              </a:buBlip>
            </a:pPr>
            <a:r>
              <a:rPr lang="ru-RU" sz="20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«Своё становится подлинно своим в освоении. Однако освоение не может сбыться без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диалога с чужим</a:t>
            </a:r>
            <a:r>
              <a:rPr lang="ru-RU" sz="20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» </a:t>
            </a:r>
            <a:r>
              <a:rPr lang="de-DE" sz="20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- GA 53, S. 140.</a:t>
            </a:r>
          </a:p>
        </p:txBody>
      </p:sp>
      <p:pic>
        <p:nvPicPr>
          <p:cNvPr id="6" name="Изображение 5" descr="Снимок экрана 2018-03-19 в 12.45.5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8517" r="1355" b="16675"/>
          <a:stretch/>
        </p:blipFill>
        <p:spPr>
          <a:xfrm>
            <a:off x="5211114" y="3829872"/>
            <a:ext cx="3577073" cy="235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844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-112220"/>
            <a:ext cx="7770813" cy="1429871"/>
          </a:xfrm>
        </p:spPr>
        <p:txBody>
          <a:bodyPr>
            <a:noAutofit/>
          </a:bodyPr>
          <a:lstStyle/>
          <a:p>
            <a:r>
              <a:rPr lang="ru-RU" sz="3200" dirty="0">
                <a:latin typeface="Baskerville"/>
                <a:cs typeface="Baskerville"/>
              </a:rPr>
              <a:t>Посредническое существо </a:t>
            </a:r>
            <a:br>
              <a:rPr lang="en-GB" sz="3200" dirty="0">
                <a:latin typeface="Baskerville"/>
                <a:cs typeface="Baskerville"/>
              </a:rPr>
            </a:br>
            <a:r>
              <a:rPr lang="ru-RU" sz="3200" dirty="0">
                <a:latin typeface="Baskerville"/>
                <a:cs typeface="Baskerville"/>
              </a:rPr>
              <a:t>(</a:t>
            </a:r>
            <a:r>
              <a:rPr lang="en-GB" sz="3200" dirty="0">
                <a:latin typeface="Baskerville"/>
                <a:cs typeface="Baskerville"/>
              </a:rPr>
              <a:t>das </a:t>
            </a:r>
            <a:r>
              <a:rPr lang="en-GB" sz="3200" dirty="0" err="1">
                <a:latin typeface="Baskerville"/>
                <a:cs typeface="Baskerville"/>
              </a:rPr>
              <a:t>Zwischenwesen</a:t>
            </a:r>
            <a:r>
              <a:rPr lang="en-GB" sz="3200" dirty="0">
                <a:latin typeface="Baskerville"/>
                <a:cs typeface="Baskerville"/>
              </a:rPr>
              <a:t>)</a:t>
            </a:r>
            <a:r>
              <a:rPr lang="ru-RU" sz="3200" dirty="0">
                <a:latin typeface="Baskerville"/>
                <a:cs typeface="Baskerville"/>
              </a:rPr>
              <a:t> речных потоков</a:t>
            </a:r>
          </a:p>
        </p:txBody>
      </p:sp>
      <p:pic>
        <p:nvPicPr>
          <p:cNvPr id="4" name="Изображение 3" descr="0_39e91_a20555ed_X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0" y="1287424"/>
            <a:ext cx="3356310" cy="5153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7107" y="1287424"/>
            <a:ext cx="4359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skerville"/>
                <a:cs typeface="Baskerville"/>
              </a:rPr>
              <a:t>«Полубогов мыслю ныне…» </a:t>
            </a:r>
            <a:br>
              <a:rPr lang="ru-RU" sz="2000" dirty="0">
                <a:latin typeface="Baskerville"/>
                <a:cs typeface="Baskerville"/>
              </a:rPr>
            </a:br>
            <a:r>
              <a:rPr lang="ru-RU" sz="2000" dirty="0">
                <a:latin typeface="Baskerville"/>
                <a:cs typeface="Baskerville"/>
              </a:rPr>
              <a:t>(</a:t>
            </a:r>
            <a:r>
              <a:rPr lang="en-GB" sz="2000" dirty="0" err="1">
                <a:latin typeface="Baskerville"/>
                <a:cs typeface="Baskerville"/>
              </a:rPr>
              <a:t>Halbgötter</a:t>
            </a:r>
            <a:r>
              <a:rPr lang="en-GB" sz="2000" dirty="0">
                <a:latin typeface="Baskerville"/>
                <a:cs typeface="Baskerville"/>
              </a:rPr>
              <a:t> </a:t>
            </a:r>
            <a:r>
              <a:rPr lang="en-GB" sz="2000" dirty="0" err="1">
                <a:latin typeface="Baskerville"/>
                <a:cs typeface="Baskerville"/>
              </a:rPr>
              <a:t>denk</a:t>
            </a:r>
            <a:r>
              <a:rPr lang="en-GB" sz="2000" dirty="0">
                <a:latin typeface="Baskerville"/>
                <a:cs typeface="Baskerville"/>
              </a:rPr>
              <a:t>’ </a:t>
            </a:r>
            <a:r>
              <a:rPr lang="en-GB" sz="2000" dirty="0" err="1">
                <a:latin typeface="Baskerville"/>
                <a:cs typeface="Baskerville"/>
              </a:rPr>
              <a:t>ich</a:t>
            </a:r>
            <a:r>
              <a:rPr lang="en-GB" sz="2000" dirty="0">
                <a:latin typeface="Baskerville"/>
                <a:cs typeface="Baskerville"/>
              </a:rPr>
              <a:t> </a:t>
            </a:r>
            <a:r>
              <a:rPr lang="en-GB" sz="2000" dirty="0" err="1">
                <a:latin typeface="Baskerville"/>
                <a:cs typeface="Baskerville"/>
              </a:rPr>
              <a:t>jezt</a:t>
            </a:r>
            <a:r>
              <a:rPr lang="en-GB" sz="2000" dirty="0">
                <a:latin typeface="Baskerville"/>
                <a:cs typeface="Baskerville"/>
              </a:rPr>
              <a:t>) </a:t>
            </a:r>
            <a:r>
              <a:rPr lang="ru-RU" sz="2000" dirty="0">
                <a:latin typeface="Baskerville"/>
                <a:cs typeface="Baskerville"/>
              </a:rPr>
              <a:t>–</a:t>
            </a:r>
            <a:r>
              <a:rPr lang="en-GB" sz="2000" dirty="0">
                <a:latin typeface="Baskerville"/>
                <a:cs typeface="Baskerville"/>
              </a:rPr>
              <a:t> </a:t>
            </a:r>
            <a:r>
              <a:rPr lang="ru-RU" sz="2000" dirty="0">
                <a:latin typeface="Baskerville"/>
                <a:cs typeface="Baskerville"/>
              </a:rPr>
              <a:t>«Рейн», 135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54316" y="2452513"/>
            <a:ext cx="43022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askerville"/>
                <a:cs typeface="Baskerville"/>
              </a:rPr>
              <a:t>«Проникновенность (</a:t>
            </a:r>
            <a:r>
              <a:rPr lang="de-DE" sz="2000" dirty="0">
                <a:latin typeface="Baskerville"/>
                <a:cs typeface="Baskerville"/>
              </a:rPr>
              <a:t>die Innigkeit) </a:t>
            </a:r>
            <a:r>
              <a:rPr lang="ru-RU" sz="2000" dirty="0">
                <a:latin typeface="Baskerville"/>
                <a:cs typeface="Baskerville"/>
              </a:rPr>
              <a:t>поэтически-мыслящего знания одаривает таким ведением бытия, которое достаточно сильно для того, чтобы быть </a:t>
            </a:r>
            <a:r>
              <a:rPr lang="ru-RU" sz="2000" b="1" dirty="0">
                <a:latin typeface="Baskerville"/>
                <a:cs typeface="Baskerville"/>
              </a:rPr>
              <a:t>местом</a:t>
            </a:r>
            <a:r>
              <a:rPr lang="ru-RU" sz="2000" dirty="0">
                <a:latin typeface="Baskerville"/>
                <a:cs typeface="Baskerville"/>
              </a:rPr>
              <a:t> встречи с богом, где бы она ни произошла – на жарких дорогах или во тьме земли, или в облаках, в молниях; днём, когда всё предстаёт связанным, или в ночи, когда возвращается «первобытная круговерть» («Рейн», 221)» – </a:t>
            </a:r>
            <a:r>
              <a:rPr lang="de-DE" sz="2000" i="1" dirty="0">
                <a:latin typeface="Baskerville"/>
                <a:cs typeface="Baskerville"/>
              </a:rPr>
              <a:t>GA 39, S. 286</a:t>
            </a:r>
            <a:r>
              <a:rPr lang="de-DE" sz="2000" dirty="0">
                <a:latin typeface="Baskerville"/>
                <a:cs typeface="Baskerville"/>
              </a:rPr>
              <a:t>.</a:t>
            </a:r>
            <a:endParaRPr lang="ru-RU" sz="20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05674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50595" y="2608951"/>
            <a:ext cx="7770813" cy="1429871"/>
          </a:xfrm>
        </p:spPr>
        <p:txBody>
          <a:bodyPr>
            <a:normAutofit/>
          </a:bodyPr>
          <a:lstStyle/>
          <a:p>
            <a:r>
              <a:rPr lang="ru-RU" b="1" dirty="0">
                <a:latin typeface="Baskerville"/>
                <a:cs typeface="Baskerville"/>
              </a:rPr>
              <a:t>Спасибо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2038" y="5990615"/>
            <a:ext cx="249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err="1">
                <a:latin typeface="Baskerville"/>
                <a:cs typeface="Baskerville"/>
              </a:rPr>
              <a:t>offsafronova@gmail.com</a:t>
            </a:r>
            <a:endParaRPr lang="ru-RU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798436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тория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История.thmx</Template>
  <TotalTime>979</TotalTime>
  <Words>584</Words>
  <Application>Microsoft Office PowerPoint</Application>
  <PresentationFormat>Экран (4:3)</PresentationFormat>
  <Paragraphs>28</Paragraphs>
  <Slides>8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Baskerville</vt:lpstr>
      <vt:lpstr>Calibri</vt:lpstr>
      <vt:lpstr>Calisto MT</vt:lpstr>
      <vt:lpstr>История</vt:lpstr>
      <vt:lpstr>Гёльдерлин в прочтении Хайдеггера:  как диалог философии с поэзией позволяет раскрыть «иные начала» мышления?</vt:lpstr>
      <vt:lpstr>Презентация PowerPoint</vt:lpstr>
      <vt:lpstr>«Иное мышление» в хайдеггеровской методологии чтения</vt:lpstr>
      <vt:lpstr>«Иные начала мысли» в осмыслении речной поэзии (Stromdichtung) Гёльдерлина</vt:lpstr>
      <vt:lpstr>Противонаправленность «истока» (der Ursprung) и «проистёкшего» (das Entsprungene)</vt:lpstr>
      <vt:lpstr>Странствие к «чужому» (das Fremde) во имя обретения «своего» (das Eigene)</vt:lpstr>
      <vt:lpstr>Посредническое существо  (das Zwischenwesen) речных потоков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Гёльдерлин в прочтении Хайдеггера:  как диалог философии с поэзией позволяет раскрыть «иные начала» мышления?</dc:title>
  <dc:creator>Elena</dc:creator>
  <cp:lastModifiedBy>Алексей Жаворонков</cp:lastModifiedBy>
  <cp:revision>39</cp:revision>
  <dcterms:created xsi:type="dcterms:W3CDTF">2018-06-18T14:30:58Z</dcterms:created>
  <dcterms:modified xsi:type="dcterms:W3CDTF">2018-06-22T17:15:10Z</dcterms:modified>
</cp:coreProperties>
</file>